
<file path=[Content_Types].xml><?xml version="1.0" encoding="utf-8"?>
<Types xmlns="http://schemas.openxmlformats.org/package/2006/content-types">
  <Override PartName="/ppt/slideLayouts/slideLayout18.xml" ContentType="application/vnd.openxmlformats-officedocument.presentationml.slideLayout+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Layouts/slideLayout17.xml" ContentType="application/vnd.openxmlformats-officedocument.presentationml.slideLayout+xml"/>
  <Override PartName="/ppt/slideLayouts/slideLayout20.xml" ContentType="application/vnd.openxmlformats-officedocument.presentationml.slideLayout+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8" r:id="rId3"/>
    <p:sldId id="257" r:id="rId4"/>
    <p:sldId id="259" r:id="rId5"/>
    <p:sldId id="260" r:id="rId6"/>
    <p:sldId id="261" r:id="rId7"/>
    <p:sldId id="262" r:id="rId8"/>
    <p:sldId id="263" r:id="rId9"/>
    <p:sldId id="264" r:id="rId10"/>
    <p:sldId id="266" r:id="rId11"/>
    <p:sldId id="267" r:id="rId12"/>
    <p:sldId id="265"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4" d="100"/>
          <a:sy n="84" d="100"/>
        </p:scale>
        <p:origin x="-18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4197F267-AB9D-B741-B942-9BA2E3FF1426}" type="datetimeFigureOut">
              <a:rPr lang="en-US" smtClean="0"/>
              <a:pPr/>
              <a:t>3/28/14</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979DE012-1931-7444-B489-E7372CDE887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4197F267-AB9D-B741-B942-9BA2E3FF1426}" type="datetimeFigureOut">
              <a:rPr lang="en-US" smtClean="0"/>
              <a:pPr/>
              <a:t>3/28/14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DE012-1931-7444-B489-E7372CDE8879}"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197F267-AB9D-B741-B942-9BA2E3FF1426}" type="datetimeFigureOut">
              <a:rPr lang="en-US" smtClean="0"/>
              <a:pPr/>
              <a:t>3/28/14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DE012-1931-7444-B489-E7372CDE8879}"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197F267-AB9D-B741-B942-9BA2E3FF1426}" type="datetimeFigureOut">
              <a:rPr lang="en-US" smtClean="0"/>
              <a:pPr/>
              <a:t>3/28/14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9DE012-1931-7444-B489-E7372CDE887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97F267-AB9D-B741-B942-9BA2E3FF1426}" type="datetimeFigureOut">
              <a:rPr lang="en-US" smtClean="0"/>
              <a:pPr/>
              <a:t>3/28/14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9DE012-1931-7444-B489-E7372CDE887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97F267-AB9D-B741-B942-9BA2E3FF1426}" type="datetimeFigureOut">
              <a:rPr lang="en-US" smtClean="0"/>
              <a:pPr/>
              <a:t>3/28/14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DE012-1931-7444-B489-E7372CDE887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97F267-AB9D-B741-B942-9BA2E3FF1426}" type="datetimeFigureOut">
              <a:rPr lang="en-US" smtClean="0"/>
              <a:pPr/>
              <a:t>3/28/14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DE012-1931-7444-B489-E7372CDE8879}"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Click icon to add picture</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97F267-AB9D-B741-B942-9BA2E3FF1426}" type="datetimeFigureOut">
              <a:rPr lang="en-US" smtClean="0"/>
              <a:pPr/>
              <a:t>3/28/14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DE012-1931-7444-B489-E7372CDE8879}"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97F267-AB9D-B741-B942-9BA2E3FF1426}" type="datetimeFigureOut">
              <a:rPr lang="en-US" smtClean="0"/>
              <a:pPr/>
              <a:t>3/28/14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DE012-1931-7444-B489-E7372CDE8879}"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97F267-AB9D-B741-B942-9BA2E3FF1426}" type="datetimeFigureOut">
              <a:rPr lang="en-US" smtClean="0"/>
              <a:pPr/>
              <a:t>3/28/14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DE012-1931-7444-B489-E7372CDE8879}"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197F267-AB9D-B741-B942-9BA2E3FF1426}" type="datetimeFigureOut">
              <a:rPr lang="en-US" smtClean="0"/>
              <a:pPr/>
              <a:t>3/28/14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DE012-1931-7444-B489-E7372CDE88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197F267-AB9D-B741-B942-9BA2E3FF1426}" type="datetimeFigureOut">
              <a:rPr lang="en-US" smtClean="0"/>
              <a:pPr/>
              <a:t>3/28/14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DE012-1931-7444-B489-E7372CDE8879}"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197F267-AB9D-B741-B942-9BA2E3FF1426}" type="datetimeFigureOut">
              <a:rPr lang="en-US" smtClean="0"/>
              <a:pPr/>
              <a:t>3/28/14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DE012-1931-7444-B489-E7372CDE88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4197F267-AB9D-B741-B942-9BA2E3FF1426}" type="datetimeFigureOut">
              <a:rPr lang="en-US" smtClean="0"/>
              <a:pPr/>
              <a:t>3/28/14</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979DE012-1931-7444-B489-E7372CDE887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4197F267-AB9D-B741-B942-9BA2E3FF1426}" type="datetimeFigureOut">
              <a:rPr lang="en-US" smtClean="0"/>
              <a:pPr/>
              <a:t>3/28/14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DE012-1931-7444-B489-E7372CDE887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7F267-AB9D-B741-B942-9BA2E3FF1426}" type="datetimeFigureOut">
              <a:rPr lang="en-US" smtClean="0"/>
              <a:pPr/>
              <a:t>3/28/14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DE012-1931-7444-B489-E7372CDE887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97F267-AB9D-B741-B942-9BA2E3FF1426}" type="datetimeFigureOut">
              <a:rPr lang="en-US" smtClean="0"/>
              <a:pPr/>
              <a:t>3/28/14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DE012-1931-7444-B489-E7372CDE88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197F267-AB9D-B741-B942-9BA2E3FF1426}" type="datetimeFigureOut">
              <a:rPr lang="en-US" smtClean="0"/>
              <a:pPr/>
              <a:t>3/28/14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DE012-1931-7444-B489-E7372CDE88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197F267-AB9D-B741-B942-9BA2E3FF1426}" type="datetimeFigureOut">
              <a:rPr lang="en-US" smtClean="0"/>
              <a:pPr/>
              <a:t>3/28/14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9DE012-1931-7444-B489-E7372CDE8879}"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197F267-AB9D-B741-B942-9BA2E3FF1426}" type="datetimeFigureOut">
              <a:rPr lang="en-US" smtClean="0"/>
              <a:pPr/>
              <a:t>3/28/14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DE012-1931-7444-B489-E7372CDE8879}"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4197F267-AB9D-B741-B942-9BA2E3FF1426}" type="datetimeFigureOut">
              <a:rPr lang="en-US" smtClean="0"/>
              <a:pPr/>
              <a:t>3/28/14</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979DE012-1931-7444-B489-E7372CDE88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itesource.trincoll.edu/mla/mlanewsweb_002.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Putting Together </a:t>
            </a:r>
            <a:r>
              <a:rPr lang="en-US" smtClean="0"/>
              <a:t>an Argumentative </a:t>
            </a:r>
            <a:r>
              <a:rPr lang="en-US" dirty="0" smtClean="0"/>
              <a:t>Research Paper</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 of Sources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Citing a source means telling your reader where you got your information. It means giving credit to the person who wrote the article or book where you found such wonderful information! #Props!</a:t>
            </a:r>
          </a:p>
          <a:p>
            <a:r>
              <a:rPr lang="en-US" dirty="0" smtClean="0"/>
              <a:t>In your paper, there are two different kinds of citations: </a:t>
            </a:r>
          </a:p>
          <a:p>
            <a:pPr lvl="1"/>
            <a:r>
              <a:rPr lang="en-US" dirty="0" smtClean="0">
                <a:solidFill>
                  <a:srgbClr val="FF0000"/>
                </a:solidFill>
              </a:rPr>
              <a:t>In-text Citations- </a:t>
            </a:r>
            <a:r>
              <a:rPr lang="en-US" dirty="0" smtClean="0"/>
              <a:t>These are found </a:t>
            </a:r>
            <a:r>
              <a:rPr lang="en-US" dirty="0" err="1" smtClean="0"/>
              <a:t>INside</a:t>
            </a:r>
            <a:r>
              <a:rPr lang="en-US" dirty="0" smtClean="0"/>
              <a:t> your paper. Immediately after you use a quote or paraphrase a piece of information you found in one of your sources, you “cite” your source. This is where you put the author’s name and the page number where you found that info in parentheses. </a:t>
            </a:r>
          </a:p>
          <a:p>
            <a:pPr lvl="1"/>
            <a:r>
              <a:rPr lang="en-US" dirty="0" smtClean="0">
                <a:solidFill>
                  <a:srgbClr val="FF0000"/>
                </a:solidFill>
              </a:rPr>
              <a:t>Works Cited Page</a:t>
            </a:r>
            <a:r>
              <a:rPr lang="en-US" dirty="0" smtClean="0"/>
              <a:t>- This is a list of your three sources. It provides enough information to where other people can know exactly where you got your information. It must be done a certain way, so we will do some of these on the back of your note cards in class. You will be responsible for the other sources.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Citing a News Article</a:t>
            </a:r>
            <a:endParaRPr lang="en-US" dirty="0"/>
          </a:p>
        </p:txBody>
      </p:sp>
      <p:sp>
        <p:nvSpPr>
          <p:cNvPr id="3" name="Content Placeholder 2"/>
          <p:cNvSpPr>
            <a:spLocks noGrp="1"/>
          </p:cNvSpPr>
          <p:nvPr>
            <p:ph idx="1"/>
          </p:nvPr>
        </p:nvSpPr>
        <p:spPr/>
        <p:txBody>
          <a:bodyPr/>
          <a:lstStyle/>
          <a:p>
            <a:r>
              <a:rPr lang="en-US" dirty="0" smtClean="0"/>
              <a:t>Newspaper: </a:t>
            </a:r>
          </a:p>
          <a:p>
            <a:r>
              <a:rPr lang="en-US" dirty="0" smtClean="0">
                <a:hlinkClick r:id="rId2"/>
              </a:rPr>
              <a:t>http://citesource.trincoll.edu/mla/mlanewsweb_002.pdf</a:t>
            </a: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all Together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 will not be able to use every quote or piece of information you found in your paper, but you MUST use at least one piece of information from each of your three sources. </a:t>
            </a:r>
          </a:p>
          <a:p>
            <a:r>
              <a:rPr lang="en-US" dirty="0" smtClean="0"/>
              <a:t>If you do the research and gather information from different sources but only use information from one of the three sources, you will NOT receive credit for the source in your research paper grade. Also, if you use information from all three sources but do not include in-text citations, you will NOT receive credit for using the sources. </a:t>
            </a:r>
          </a:p>
          <a:p>
            <a:r>
              <a:rPr lang="en-US" dirty="0" smtClean="0"/>
              <a:t>You will receive separate points for your note cards.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is this project worth?</a:t>
            </a:r>
            <a:endParaRPr lang="en-US" dirty="0"/>
          </a:p>
        </p:txBody>
      </p:sp>
      <p:sp>
        <p:nvSpPr>
          <p:cNvPr id="3" name="Content Placeholder 2"/>
          <p:cNvSpPr>
            <a:spLocks noGrp="1"/>
          </p:cNvSpPr>
          <p:nvPr>
            <p:ph idx="1"/>
          </p:nvPr>
        </p:nvSpPr>
        <p:spPr/>
        <p:txBody>
          <a:bodyPr>
            <a:normAutofit fontScale="92500"/>
          </a:bodyPr>
          <a:lstStyle/>
          <a:p>
            <a:r>
              <a:rPr lang="en-US" dirty="0" smtClean="0"/>
              <a:t>500 Points Total:</a:t>
            </a:r>
          </a:p>
          <a:p>
            <a:pPr lvl="1"/>
            <a:r>
              <a:rPr lang="en-US" dirty="0" smtClean="0"/>
              <a:t>100 Points- Note Cards for three sources</a:t>
            </a:r>
          </a:p>
          <a:p>
            <a:pPr lvl="1"/>
            <a:r>
              <a:rPr lang="en-US" dirty="0" smtClean="0"/>
              <a:t>100 Points- Cluster Diagram of Thesis, Three Main Points, and Supporting Evidence for each point</a:t>
            </a:r>
          </a:p>
          <a:p>
            <a:pPr lvl="1"/>
            <a:r>
              <a:rPr lang="en-US" dirty="0" smtClean="0"/>
              <a:t>100 Points- Rough Draft (Including in-text citations, hand-written)</a:t>
            </a:r>
          </a:p>
          <a:p>
            <a:pPr lvl="1"/>
            <a:r>
              <a:rPr lang="en-US" dirty="0" smtClean="0"/>
              <a:t>100 Points- Final Draft (Typed, No grammar or punctuation mistakes, no spelling mistakes, including Works Cited page)</a:t>
            </a:r>
          </a:p>
          <a:p>
            <a:pPr lvl="1"/>
            <a:r>
              <a:rPr lang="en-US" dirty="0" smtClean="0"/>
              <a:t>100 Points- Research Presentation (Choose either a PowerPoint, Video, or other multi-media presentation to present the information in your research paper.)</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Remember, this is a 5-phase project. I will give you in-depth instructions during class as we complete each phase.</a:t>
            </a:r>
          </a:p>
          <a:p>
            <a:r>
              <a:rPr lang="en-US" dirty="0" smtClean="0"/>
              <a:t>Do not hesitate to ask me questions if I’ve explained a phase and you still do not understand what to do. Of course, if you were busy daydreaming about what we’re having for lunch today, you may want to ask a friend first! </a:t>
            </a:r>
          </a:p>
          <a:p>
            <a:r>
              <a:rPr lang="en-US" dirty="0" smtClean="0"/>
              <a:t>Due dates for each phase will be posted on the homework board weekly and are subject to change if I see that we do/do not need additional time for that phase. If you do not get your work done during class when you’ve had sufficient time to complete the task, you must finish it for homework. If work is not complete by the due date for each phase and is turned in late, it will be counted at 60% of the original point value. If you have an excused absence, see me the day you return for an alternate due date.</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I have to do a WHAT?!!</a:t>
            </a:r>
            <a:endParaRPr lang="en-US" dirty="0"/>
          </a:p>
        </p:txBody>
      </p:sp>
      <p:sp>
        <p:nvSpPr>
          <p:cNvPr id="3" name="Content Placeholder 2"/>
          <p:cNvSpPr>
            <a:spLocks noGrp="1"/>
          </p:cNvSpPr>
          <p:nvPr>
            <p:ph sz="half" idx="1"/>
          </p:nvPr>
        </p:nvSpPr>
        <p:spPr/>
        <p:txBody>
          <a:bodyPr/>
          <a:lstStyle/>
          <a:p>
            <a:r>
              <a:rPr lang="en-US" dirty="0" smtClean="0"/>
              <a:t>A research paper? </a:t>
            </a:r>
          </a:p>
          <a:p>
            <a:r>
              <a:rPr lang="en-US" dirty="0" smtClean="0"/>
              <a:t>What in the world is a research paper?</a:t>
            </a:r>
          </a:p>
          <a:p>
            <a:r>
              <a:rPr lang="en-US" dirty="0" smtClean="0"/>
              <a:t>You want me to do WHAT?</a:t>
            </a:r>
          </a:p>
          <a:p>
            <a:pPr>
              <a:buNone/>
            </a:pPr>
            <a:endParaRPr lang="en-US" dirty="0"/>
          </a:p>
        </p:txBody>
      </p:sp>
      <p:pic>
        <p:nvPicPr>
          <p:cNvPr id="5" name="Content Placeholder 4" descr="kid pulling hair out"/>
          <p:cNvPicPr>
            <a:picLocks noGrp="1" noChangeAspect="1"/>
          </p:cNvPicPr>
          <p:nvPr>
            <p:ph sz="half" idx="2"/>
          </p:nvPr>
        </p:nvPicPr>
        <p:blipFill>
          <a:blip r:embed="rId2"/>
          <a:srcRect t="-11073" b="-11073"/>
          <a:stretch>
            <a:fillRect/>
          </a:stretch>
        </p: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 Research Paper</a:t>
            </a:r>
            <a:endParaRPr lang="en-US" dirty="0"/>
          </a:p>
        </p:txBody>
      </p:sp>
      <p:sp>
        <p:nvSpPr>
          <p:cNvPr id="8" name="Text Placeholder 7"/>
          <p:cNvSpPr>
            <a:spLocks noGrp="1"/>
          </p:cNvSpPr>
          <p:nvPr>
            <p:ph type="body" idx="1"/>
          </p:nvPr>
        </p:nvSpPr>
        <p:spPr/>
        <p:txBody>
          <a:bodyPr/>
          <a:lstStyle/>
          <a:p>
            <a:r>
              <a:rPr lang="en-US" dirty="0" smtClean="0"/>
              <a:t>What it is…</a:t>
            </a:r>
            <a:endParaRPr lang="en-US" dirty="0"/>
          </a:p>
        </p:txBody>
      </p:sp>
      <p:sp>
        <p:nvSpPr>
          <p:cNvPr id="9" name="Content Placeholder 8"/>
          <p:cNvSpPr>
            <a:spLocks noGrp="1"/>
          </p:cNvSpPr>
          <p:nvPr>
            <p:ph sz="half" idx="2"/>
          </p:nvPr>
        </p:nvSpPr>
        <p:spPr/>
        <p:txBody>
          <a:bodyPr/>
          <a:lstStyle/>
          <a:p>
            <a:r>
              <a:rPr lang="en-US" dirty="0" smtClean="0"/>
              <a:t>A paper that is written using information you have gathered from several different sources to help support, or back up, your</a:t>
            </a:r>
            <a:r>
              <a:rPr lang="en-US" b="1" dirty="0" smtClean="0"/>
              <a:t> opinion </a:t>
            </a:r>
            <a:r>
              <a:rPr lang="en-US" dirty="0" smtClean="0"/>
              <a:t>on a specific topic…kind of like a beefed up 5-paragraph essay!</a:t>
            </a:r>
          </a:p>
          <a:p>
            <a:endParaRPr lang="en-US" dirty="0"/>
          </a:p>
        </p:txBody>
      </p:sp>
      <p:sp>
        <p:nvSpPr>
          <p:cNvPr id="10" name="Text Placeholder 9"/>
          <p:cNvSpPr>
            <a:spLocks noGrp="1"/>
          </p:cNvSpPr>
          <p:nvPr>
            <p:ph type="body" sz="quarter" idx="3"/>
          </p:nvPr>
        </p:nvSpPr>
        <p:spPr/>
        <p:txBody>
          <a:bodyPr/>
          <a:lstStyle/>
          <a:p>
            <a:r>
              <a:rPr lang="en-US" dirty="0" smtClean="0"/>
              <a:t>What it is NOT…</a:t>
            </a:r>
            <a:endParaRPr lang="en-US" dirty="0"/>
          </a:p>
        </p:txBody>
      </p:sp>
      <p:sp>
        <p:nvSpPr>
          <p:cNvPr id="11" name="Content Placeholder 10"/>
          <p:cNvSpPr>
            <a:spLocks noGrp="1"/>
          </p:cNvSpPr>
          <p:nvPr>
            <p:ph sz="quarter" idx="4"/>
          </p:nvPr>
        </p:nvSpPr>
        <p:spPr/>
        <p:txBody>
          <a:bodyPr/>
          <a:lstStyle/>
          <a:p>
            <a:r>
              <a:rPr lang="en-US" dirty="0" smtClean="0"/>
              <a:t>A bunch of information slapped together for no apparent reason!</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 good research paper…</a:t>
            </a:r>
            <a:endParaRPr lang="en-US" dirty="0"/>
          </a:p>
        </p:txBody>
      </p:sp>
      <p:sp>
        <p:nvSpPr>
          <p:cNvPr id="8" name="Content Placeholder 7"/>
          <p:cNvSpPr>
            <a:spLocks noGrp="1"/>
          </p:cNvSpPr>
          <p:nvPr>
            <p:ph sz="half" idx="1"/>
          </p:nvPr>
        </p:nvSpPr>
        <p:spPr>
          <a:xfrm>
            <a:off x="914399" y="1371600"/>
            <a:ext cx="5173541" cy="4660079"/>
          </a:xfrm>
        </p:spPr>
        <p:txBody>
          <a:bodyPr>
            <a:normAutofit fontScale="92500" lnSpcReduction="20000"/>
          </a:bodyPr>
          <a:lstStyle/>
          <a:p>
            <a:r>
              <a:rPr lang="en-US" dirty="0" smtClean="0"/>
              <a:t>Has a solid thesis statement (end of first paragraph) that reflects your opinion of a specific topic. This thesis statement includes three main points that you will be making in your paper.</a:t>
            </a:r>
          </a:p>
          <a:p>
            <a:r>
              <a:rPr lang="en-US" dirty="0" smtClean="0"/>
              <a:t>Forms an argument based on solid research using credible sources. Credible = Experts/ People who know what they are talking about because they have been there, have done that, and have gotten the t-shirt! </a:t>
            </a:r>
            <a:r>
              <a:rPr lang="en-US" dirty="0" err="1" smtClean="0">
                <a:sym typeface="Wingdings"/>
              </a:rPr>
              <a:t></a:t>
            </a:r>
            <a:r>
              <a:rPr lang="en-US" dirty="0" smtClean="0">
                <a:sym typeface="Wingdings"/>
              </a:rPr>
              <a:t> This could be someone who has experienced something first-hand or someone who holds a college degree in that field and has done a LOT of research on this topic.</a:t>
            </a:r>
            <a:endParaRPr lang="en-US" dirty="0" smtClean="0"/>
          </a:p>
          <a:p>
            <a:r>
              <a:rPr lang="en-US" dirty="0" smtClean="0"/>
              <a:t>Is well-organized. See the next slide…</a:t>
            </a:r>
            <a:endParaRPr lang="en-US" dirty="0"/>
          </a:p>
        </p:txBody>
      </p:sp>
      <p:pic>
        <p:nvPicPr>
          <p:cNvPr id="5" name="Content Placeholder 4" descr="strange-albert-einstein.jpg"/>
          <p:cNvPicPr>
            <a:picLocks noGrp="1" noChangeAspect="1"/>
          </p:cNvPicPr>
          <p:nvPr>
            <p:ph sz="half" idx="2"/>
          </p:nvPr>
        </p:nvPicPr>
        <p:blipFill>
          <a:blip r:embed="rId2"/>
          <a:srcRect t="-22908" b="-22908"/>
          <a:stretch>
            <a:fillRect/>
          </a:stretch>
        </p:blipFill>
        <p:spPr>
          <a:xfrm>
            <a:off x="6087941" y="1044203"/>
            <a:ext cx="2686050" cy="4056062"/>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 want your paper to be organized: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First Paragraph = Introduce the topic to your reader. The last sentence in this paragraph should be your thesis statement, which should briefly list the three main points you are going to make in your paper.</a:t>
            </a:r>
          </a:p>
          <a:p>
            <a:r>
              <a:rPr lang="en-US" dirty="0" smtClean="0"/>
              <a:t>Second, third, and fourth paragraphs = the body paragraphs. Each point you mentioned in your thesis gets its own paragraph. This is where your research comes in. Back up (support) the point you’re trying to make by using expert opinions! People may not want to believe you, but they can’t argue with the experts!</a:t>
            </a:r>
          </a:p>
          <a:p>
            <a:r>
              <a:rPr lang="en-US" dirty="0" smtClean="0"/>
              <a:t>Fifth Paragraph = Conclusion. Restate the three main points you made in your argument and leave the reader with some final Aha! thoughts that really drive your points home. </a:t>
            </a:r>
          </a:p>
          <a:p>
            <a:r>
              <a:rPr lang="en-US" b="1" dirty="0" smtClean="0">
                <a:solidFill>
                  <a:srgbClr val="FF0000"/>
                </a:solidFill>
              </a:rPr>
              <a:t>Use a CLUSTER DIAGRAM to help organize what you’re going to say and what paragraph it needs to be in! #REQUIRED #WORTH POINTS</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Begin: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We will be reading a number of articles as well as a few stories and poems to help us generate ideas for your paper. As we go along, I will guide you through the process of gathering information you can use in your paper as well as citing your sources. </a:t>
            </a:r>
          </a:p>
          <a:p>
            <a:r>
              <a:rPr lang="en-US" dirty="0" smtClean="0"/>
              <a:t>Choosing your topic and coming up with a working thesis is the first step, but I want you to read some different articles before you make your final choice. Your paper should be written about a topic that you really care about, so we’re going to find out what it is that you REALLY care about!</a:t>
            </a:r>
          </a:p>
          <a:p>
            <a:r>
              <a:rPr lang="en-US" dirty="0" smtClean="0"/>
              <a:t>Some of the topics we will address include</a:t>
            </a:r>
            <a:r>
              <a:rPr lang="en-US" dirty="0" smtClean="0"/>
              <a:t> </a:t>
            </a:r>
            <a:r>
              <a:rPr lang="en-US" dirty="0" smtClean="0"/>
              <a:t>whether or not cell phones should be allowed in schools, </a:t>
            </a:r>
            <a:r>
              <a:rPr lang="en-US" dirty="0" smtClean="0"/>
              <a:t>school </a:t>
            </a:r>
            <a:r>
              <a:rPr lang="en-US" dirty="0" smtClean="0"/>
              <a:t>nutrition, effects of social media, effects of high school and college athletics on the human body, and school bullying. </a:t>
            </a:r>
          </a:p>
          <a:p>
            <a:r>
              <a:rPr lang="en-US" dirty="0" smtClean="0"/>
              <a:t>These are just some ideas. You will be grouped according to your topic and will do the research in groups, but each group member’s paper will be written individually.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Once you choose a topic, it’s important to formulate your opinion of the topic. In other words, what side will you take? Example: Are you PRO (FOR) letting the government make regulations to control school breakfast and lunch nutrition, or are you CON (AGAINST) government involvement in the school lunch program? Why? Name three reasons why. (You may have to come up with these after you’ve done some research.)</a:t>
            </a:r>
          </a:p>
          <a:p>
            <a:r>
              <a:rPr lang="en-US" dirty="0" smtClean="0"/>
              <a:t>Next, you have to draft a working thesis. This is a sentence that expresses what you have to say about the topic (your opinion) as well as the three main points you plan to make in your paper. These are the three main things you have to PROVE to your reader. In order to prove your points, you must have solid </a:t>
            </a:r>
            <a:r>
              <a:rPr lang="en-US" b="1" dirty="0" smtClean="0">
                <a:solidFill>
                  <a:srgbClr val="FF0000"/>
                </a:solidFill>
              </a:rPr>
              <a:t>evidence</a:t>
            </a:r>
            <a:r>
              <a:rPr lang="en-US" dirty="0" smtClean="0"/>
              <a:t> to back up what you’re saying. This is where the research comes in…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Gathering Information (Research)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order to gather good, solid information to support your opinion, you’ve got to find some good, solid sources.</a:t>
            </a:r>
            <a:r>
              <a:rPr lang="en-US" dirty="0" smtClean="0"/>
              <a:t> </a:t>
            </a:r>
          </a:p>
          <a:p>
            <a:pPr lvl="1"/>
            <a:r>
              <a:rPr lang="en-US" dirty="0" smtClean="0"/>
              <a:t>NO WIKKIPEDIA! </a:t>
            </a:r>
            <a:endParaRPr lang="en-US" dirty="0" smtClean="0"/>
          </a:p>
          <a:p>
            <a:r>
              <a:rPr lang="en-US" dirty="0" smtClean="0"/>
              <a:t>A source can be a book, newspaper article, website article, an interview with a person, etc.</a:t>
            </a:r>
          </a:p>
          <a:p>
            <a:r>
              <a:rPr lang="en-US" dirty="0" smtClean="0"/>
              <a:t>You must have at least three sources for your research paper as follows:</a:t>
            </a:r>
          </a:p>
          <a:p>
            <a:pPr lvl="1"/>
            <a:r>
              <a:rPr lang="en-US" dirty="0" smtClean="0"/>
              <a:t>One website</a:t>
            </a:r>
          </a:p>
          <a:p>
            <a:pPr lvl="1"/>
            <a:r>
              <a:rPr lang="en-US" dirty="0" smtClean="0"/>
              <a:t>One newspaper or magazine article (</a:t>
            </a:r>
            <a:r>
              <a:rPr lang="en-US" dirty="0" err="1" smtClean="0"/>
              <a:t>Newsela.com</a:t>
            </a:r>
            <a:r>
              <a:rPr lang="en-US" dirty="0" smtClean="0"/>
              <a:t>, </a:t>
            </a:r>
            <a:r>
              <a:rPr lang="en-US" i="1" dirty="0" smtClean="0"/>
              <a:t>Upfront</a:t>
            </a:r>
            <a:r>
              <a:rPr lang="en-US" dirty="0" smtClean="0"/>
              <a:t>, </a:t>
            </a:r>
            <a:r>
              <a:rPr lang="en-US" i="1" dirty="0" smtClean="0"/>
              <a:t>Junior Scholastic</a:t>
            </a:r>
            <a:r>
              <a:rPr lang="en-US" dirty="0" smtClean="0"/>
              <a:t>, </a:t>
            </a:r>
            <a:r>
              <a:rPr lang="en-US" i="1" dirty="0" smtClean="0"/>
              <a:t>New York Times </a:t>
            </a:r>
            <a:r>
              <a:rPr lang="en-US" dirty="0" smtClean="0"/>
              <a:t>or </a:t>
            </a:r>
            <a:r>
              <a:rPr lang="en-US" i="1" dirty="0" smtClean="0"/>
              <a:t>Washington Post </a:t>
            </a:r>
            <a:r>
              <a:rPr lang="en-US" dirty="0" smtClean="0"/>
              <a:t>online)</a:t>
            </a:r>
          </a:p>
          <a:p>
            <a:pPr lvl="1"/>
            <a:r>
              <a:rPr lang="en-US" dirty="0" smtClean="0"/>
              <a:t>One book (library book or </a:t>
            </a:r>
            <a:r>
              <a:rPr lang="en-US" dirty="0" err="1" smtClean="0"/>
              <a:t>googlebooks</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Cards (Note Cards)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We will gather quotes, facts, and other important information we think we can use to help support our opinion and write this information on source cards (note cards). </a:t>
            </a:r>
          </a:p>
          <a:p>
            <a:r>
              <a:rPr lang="en-US" dirty="0" smtClean="0"/>
              <a:t>ALWAYS remember to write the name of the source (Ex. </a:t>
            </a:r>
            <a:r>
              <a:rPr lang="en-US" dirty="0" err="1" smtClean="0"/>
              <a:t>Newsela.com</a:t>
            </a:r>
            <a:r>
              <a:rPr lang="en-US" dirty="0" smtClean="0"/>
              <a:t> article title “School </a:t>
            </a:r>
            <a:r>
              <a:rPr lang="en-US" dirty="0" err="1" smtClean="0"/>
              <a:t>Lunchilicious</a:t>
            </a:r>
            <a:r>
              <a:rPr lang="en-US" dirty="0" smtClean="0"/>
              <a:t>”) at the top of your note card. If you need more than one note card for a source, number the note cards; but make sure you write the name of the source at the top of each note card!</a:t>
            </a:r>
          </a:p>
          <a:p>
            <a:r>
              <a:rPr lang="en-US" dirty="0" smtClean="0"/>
              <a:t>Also, remember to write the page number where you found each tidbit of information or quote. You MUST have this information, or you will lose many, many points.</a:t>
            </a:r>
            <a:r>
              <a:rPr lang="en-US" dirty="0" smtClean="0"/>
              <a:t> </a:t>
            </a:r>
          </a:p>
          <a:p>
            <a:r>
              <a:rPr lang="en-US" dirty="0" smtClean="0"/>
              <a:t>I will draw examples of how to do note cards on the board when we begin this phase of our project.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166</TotalTime>
  <Words>1609</Words>
  <Application>Microsoft Macintosh PowerPoint</Application>
  <PresentationFormat>On-screen Show (4:3)</PresentationFormat>
  <Paragraphs>63</Paragraphs>
  <Slides>14</Slides>
  <Notes>0</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Inkwell</vt:lpstr>
      <vt:lpstr>Putting Together an Argumentative Research Paper</vt:lpstr>
      <vt:lpstr>So I have to do a WHAT?!!</vt:lpstr>
      <vt:lpstr>A Research Paper</vt:lpstr>
      <vt:lpstr>A good research paper…</vt:lpstr>
      <vt:lpstr>How I want your paper to be organized:</vt:lpstr>
      <vt:lpstr>How to Begin:</vt:lpstr>
      <vt:lpstr>What’s Next…</vt:lpstr>
      <vt:lpstr>Gathering Information (Research)</vt:lpstr>
      <vt:lpstr>Source Cards (Note Cards)</vt:lpstr>
      <vt:lpstr>Citation of Sources</vt:lpstr>
      <vt:lpstr>Citing a News Article</vt:lpstr>
      <vt:lpstr>Putting it all Together</vt:lpstr>
      <vt:lpstr>How much is this project worth?</vt:lpstr>
      <vt:lpstr>Questions?</vt:lpstr>
    </vt:vector>
  </TitlesOfParts>
  <Company>ccbe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Gathering Information for a Research Paper</dc:title>
  <dc:creator>Deidre Bishop</dc:creator>
  <cp:lastModifiedBy>Deidre Bishop</cp:lastModifiedBy>
  <cp:revision>33</cp:revision>
  <dcterms:created xsi:type="dcterms:W3CDTF">2014-03-28T19:37:28Z</dcterms:created>
  <dcterms:modified xsi:type="dcterms:W3CDTF">2014-03-28T19:53:42Z</dcterms:modified>
</cp:coreProperties>
</file>